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2" r:id="rId4"/>
    <p:sldId id="259" r:id="rId5"/>
    <p:sldId id="260" r:id="rId6"/>
    <p:sldId id="261" r:id="rId7"/>
    <p:sldId id="263"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80" d="100"/>
          <a:sy n="80" d="100"/>
        </p:scale>
        <p:origin x="6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468530E-28EB-43BA-A876-E4785A551645}" type="datetimeFigureOut">
              <a:rPr lang="en-US" smtClean="0"/>
              <a:t>2/14/2019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A55D35-C9CF-42F2-9D41-49F350FF5DE1}" type="slidenum">
              <a:rPr lang="en-US" smtClean="0"/>
              <a:t>‹#›</a:t>
            </a:fld>
            <a:endParaRPr lang="en-US"/>
          </a:p>
        </p:txBody>
      </p:sp>
    </p:spTree>
    <p:extLst>
      <p:ext uri="{BB962C8B-B14F-4D97-AF65-F5344CB8AC3E}">
        <p14:creationId xmlns:p14="http://schemas.microsoft.com/office/powerpoint/2010/main" val="27096161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68530E-28EB-43BA-A876-E4785A551645}" type="datetimeFigureOut">
              <a:rPr lang="en-US" smtClean="0"/>
              <a:t>2/14/2019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A55D35-C9CF-42F2-9D41-49F350FF5DE1}" type="slidenum">
              <a:rPr lang="en-US" smtClean="0"/>
              <a:t>‹#›</a:t>
            </a:fld>
            <a:endParaRPr lang="en-US"/>
          </a:p>
        </p:txBody>
      </p:sp>
    </p:spTree>
    <p:extLst>
      <p:ext uri="{BB962C8B-B14F-4D97-AF65-F5344CB8AC3E}">
        <p14:creationId xmlns:p14="http://schemas.microsoft.com/office/powerpoint/2010/main" val="2137873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68530E-28EB-43BA-A876-E4785A551645}" type="datetimeFigureOut">
              <a:rPr lang="en-US" smtClean="0"/>
              <a:t>2/14/2019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A55D35-C9CF-42F2-9D41-49F350FF5DE1}" type="slidenum">
              <a:rPr lang="en-US" smtClean="0"/>
              <a:t>‹#›</a:t>
            </a:fld>
            <a:endParaRPr lang="en-US"/>
          </a:p>
        </p:txBody>
      </p:sp>
    </p:spTree>
    <p:extLst>
      <p:ext uri="{BB962C8B-B14F-4D97-AF65-F5344CB8AC3E}">
        <p14:creationId xmlns:p14="http://schemas.microsoft.com/office/powerpoint/2010/main" val="3499459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68530E-28EB-43BA-A876-E4785A551645}" type="datetimeFigureOut">
              <a:rPr lang="en-US" smtClean="0"/>
              <a:t>2/14/2019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A55D35-C9CF-42F2-9D41-49F350FF5DE1}" type="slidenum">
              <a:rPr lang="en-US" smtClean="0"/>
              <a:t>‹#›</a:t>
            </a:fld>
            <a:endParaRPr lang="en-US"/>
          </a:p>
        </p:txBody>
      </p:sp>
    </p:spTree>
    <p:extLst>
      <p:ext uri="{BB962C8B-B14F-4D97-AF65-F5344CB8AC3E}">
        <p14:creationId xmlns:p14="http://schemas.microsoft.com/office/powerpoint/2010/main" val="2376356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68530E-28EB-43BA-A876-E4785A551645}" type="datetimeFigureOut">
              <a:rPr lang="en-US" smtClean="0"/>
              <a:t>2/14/2019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A55D35-C9CF-42F2-9D41-49F350FF5DE1}" type="slidenum">
              <a:rPr lang="en-US" smtClean="0"/>
              <a:t>‹#›</a:t>
            </a:fld>
            <a:endParaRPr lang="en-US"/>
          </a:p>
        </p:txBody>
      </p:sp>
    </p:spTree>
    <p:extLst>
      <p:ext uri="{BB962C8B-B14F-4D97-AF65-F5344CB8AC3E}">
        <p14:creationId xmlns:p14="http://schemas.microsoft.com/office/powerpoint/2010/main" val="35361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468530E-28EB-43BA-A876-E4785A551645}" type="datetimeFigureOut">
              <a:rPr lang="en-US" smtClean="0"/>
              <a:t>2/14/2019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A55D35-C9CF-42F2-9D41-49F350FF5DE1}" type="slidenum">
              <a:rPr lang="en-US" smtClean="0"/>
              <a:t>‹#›</a:t>
            </a:fld>
            <a:endParaRPr lang="en-US"/>
          </a:p>
        </p:txBody>
      </p:sp>
    </p:spTree>
    <p:extLst>
      <p:ext uri="{BB962C8B-B14F-4D97-AF65-F5344CB8AC3E}">
        <p14:creationId xmlns:p14="http://schemas.microsoft.com/office/powerpoint/2010/main" val="33582154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468530E-28EB-43BA-A876-E4785A551645}" type="datetimeFigureOut">
              <a:rPr lang="en-US" smtClean="0"/>
              <a:t>2/14/2019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A55D35-C9CF-42F2-9D41-49F350FF5DE1}" type="slidenum">
              <a:rPr lang="en-US" smtClean="0"/>
              <a:t>‹#›</a:t>
            </a:fld>
            <a:endParaRPr lang="en-US"/>
          </a:p>
        </p:txBody>
      </p:sp>
    </p:spTree>
    <p:extLst>
      <p:ext uri="{BB962C8B-B14F-4D97-AF65-F5344CB8AC3E}">
        <p14:creationId xmlns:p14="http://schemas.microsoft.com/office/powerpoint/2010/main" val="2651788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468530E-28EB-43BA-A876-E4785A551645}" type="datetimeFigureOut">
              <a:rPr lang="en-US" smtClean="0"/>
              <a:t>2/14/2019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A55D35-C9CF-42F2-9D41-49F350FF5DE1}" type="slidenum">
              <a:rPr lang="en-US" smtClean="0"/>
              <a:t>‹#›</a:t>
            </a:fld>
            <a:endParaRPr lang="en-US"/>
          </a:p>
        </p:txBody>
      </p:sp>
    </p:spTree>
    <p:extLst>
      <p:ext uri="{BB962C8B-B14F-4D97-AF65-F5344CB8AC3E}">
        <p14:creationId xmlns:p14="http://schemas.microsoft.com/office/powerpoint/2010/main" val="264613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68530E-28EB-43BA-A876-E4785A551645}" type="datetimeFigureOut">
              <a:rPr lang="en-US" smtClean="0"/>
              <a:t>2/14/2019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A55D35-C9CF-42F2-9D41-49F350FF5DE1}" type="slidenum">
              <a:rPr lang="en-US" smtClean="0"/>
              <a:t>‹#›</a:t>
            </a:fld>
            <a:endParaRPr lang="en-US"/>
          </a:p>
        </p:txBody>
      </p:sp>
    </p:spTree>
    <p:extLst>
      <p:ext uri="{BB962C8B-B14F-4D97-AF65-F5344CB8AC3E}">
        <p14:creationId xmlns:p14="http://schemas.microsoft.com/office/powerpoint/2010/main" val="1746584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68530E-28EB-43BA-A876-E4785A551645}" type="datetimeFigureOut">
              <a:rPr lang="en-US" smtClean="0"/>
              <a:t>2/14/2019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A55D35-C9CF-42F2-9D41-49F350FF5DE1}" type="slidenum">
              <a:rPr lang="en-US" smtClean="0"/>
              <a:t>‹#›</a:t>
            </a:fld>
            <a:endParaRPr lang="en-US"/>
          </a:p>
        </p:txBody>
      </p:sp>
    </p:spTree>
    <p:extLst>
      <p:ext uri="{BB962C8B-B14F-4D97-AF65-F5344CB8AC3E}">
        <p14:creationId xmlns:p14="http://schemas.microsoft.com/office/powerpoint/2010/main" val="1614826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68530E-28EB-43BA-A876-E4785A551645}" type="datetimeFigureOut">
              <a:rPr lang="en-US" smtClean="0"/>
              <a:t>2/14/2019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A55D35-C9CF-42F2-9D41-49F350FF5DE1}" type="slidenum">
              <a:rPr lang="en-US" smtClean="0"/>
              <a:t>‹#›</a:t>
            </a:fld>
            <a:endParaRPr lang="en-US"/>
          </a:p>
        </p:txBody>
      </p:sp>
    </p:spTree>
    <p:extLst>
      <p:ext uri="{BB962C8B-B14F-4D97-AF65-F5344CB8AC3E}">
        <p14:creationId xmlns:p14="http://schemas.microsoft.com/office/powerpoint/2010/main" val="1419296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68530E-28EB-43BA-A876-E4785A551645}" type="datetimeFigureOut">
              <a:rPr lang="en-US" smtClean="0"/>
              <a:t>2/14/2019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A55D35-C9CF-42F2-9D41-49F350FF5DE1}" type="slidenum">
              <a:rPr lang="en-US" smtClean="0"/>
              <a:t>‹#›</a:t>
            </a:fld>
            <a:endParaRPr lang="en-US"/>
          </a:p>
        </p:txBody>
      </p:sp>
    </p:spTree>
    <p:extLst>
      <p:ext uri="{BB962C8B-B14F-4D97-AF65-F5344CB8AC3E}">
        <p14:creationId xmlns:p14="http://schemas.microsoft.com/office/powerpoint/2010/main" val="22342884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3875088" y="1971676"/>
            <a:ext cx="6107112" cy="1628775"/>
          </a:xfrm>
        </p:spPr>
        <p:txBody>
          <a:bodyPr>
            <a:normAutofit fontScale="90000"/>
          </a:bodyPr>
          <a:lstStyle/>
          <a:p>
            <a:pPr eaLnBrk="1" hangingPunct="1"/>
            <a:r>
              <a:rPr lang="en-US" altLang="en-US" sz="4800" dirty="0">
                <a:latin typeface="Crimson Roman"/>
                <a:ea typeface="ＭＳ Ｐゴシック" panose="020B0600070205080204" pitchFamily="34" charset="-128"/>
              </a:rPr>
              <a:t/>
            </a:r>
            <a:br>
              <a:rPr lang="en-US" altLang="en-US" sz="4800" dirty="0">
                <a:latin typeface="Crimson Roman"/>
                <a:ea typeface="ＭＳ Ｐゴシック" panose="020B0600070205080204" pitchFamily="34" charset="-128"/>
              </a:rPr>
            </a:br>
            <a:r>
              <a:rPr lang="en-US" altLang="en-US" sz="4800" dirty="0">
                <a:latin typeface="Crimson Roman"/>
                <a:ea typeface="ＭＳ Ｐゴシック" panose="020B0600070205080204" pitchFamily="34" charset="-128"/>
              </a:rPr>
              <a:t/>
            </a:r>
            <a:br>
              <a:rPr lang="en-US" altLang="en-US" sz="4800" dirty="0">
                <a:latin typeface="Crimson Roman"/>
                <a:ea typeface="ＭＳ Ｐゴシック" panose="020B0600070205080204" pitchFamily="34" charset="-128"/>
              </a:rPr>
            </a:br>
            <a:r>
              <a:rPr lang="en-US" altLang="en-US" sz="4800" dirty="0">
                <a:latin typeface="Crimson Roman"/>
                <a:ea typeface="ＭＳ Ｐゴシック" panose="020B0600070205080204" pitchFamily="34" charset="-128"/>
              </a:rPr>
              <a:t/>
            </a:r>
            <a:br>
              <a:rPr lang="en-US" altLang="en-US" sz="4800" dirty="0">
                <a:latin typeface="Crimson Roman"/>
                <a:ea typeface="ＭＳ Ｐゴシック" panose="020B0600070205080204" pitchFamily="34" charset="-128"/>
              </a:rPr>
            </a:br>
            <a:r>
              <a:rPr lang="en-US" altLang="en-US" sz="4800" dirty="0">
                <a:latin typeface="Crimson Roman"/>
                <a:ea typeface="ＭＳ Ｐゴシック" panose="020B0600070205080204" pitchFamily="34" charset="-128"/>
              </a:rPr>
              <a:t/>
            </a:r>
            <a:br>
              <a:rPr lang="en-US" altLang="en-US" sz="4800" dirty="0">
                <a:latin typeface="Crimson Roman"/>
                <a:ea typeface="ＭＳ Ｐゴシック" panose="020B0600070205080204" pitchFamily="34" charset="-128"/>
              </a:rPr>
            </a:br>
            <a:r>
              <a:rPr lang="en-US" altLang="en-US" sz="4800" dirty="0">
                <a:latin typeface="Crimson Roman"/>
                <a:ea typeface="ＭＳ Ｐゴシック" panose="020B0600070205080204" pitchFamily="34" charset="-128"/>
              </a:rPr>
              <a:t/>
            </a:r>
            <a:br>
              <a:rPr lang="en-US" altLang="en-US" sz="4800" dirty="0">
                <a:latin typeface="Crimson Roman"/>
                <a:ea typeface="ＭＳ Ｐゴシック" panose="020B0600070205080204" pitchFamily="34" charset="-128"/>
              </a:rPr>
            </a:br>
            <a:r>
              <a:rPr lang="en-US" altLang="en-US" sz="4800" dirty="0">
                <a:latin typeface="Crimson Roman"/>
                <a:ea typeface="ＭＳ Ｐゴシック" panose="020B0600070205080204" pitchFamily="34" charset="-128"/>
              </a:rPr>
              <a:t/>
            </a:r>
            <a:br>
              <a:rPr lang="en-US" altLang="en-US" sz="4800" dirty="0">
                <a:latin typeface="Crimson Roman"/>
                <a:ea typeface="ＭＳ Ｐゴシック" panose="020B0600070205080204" pitchFamily="34" charset="-128"/>
              </a:rPr>
            </a:br>
            <a:r>
              <a:rPr lang="en-US" altLang="en-US" sz="4800" dirty="0">
                <a:latin typeface="Crimson Roman"/>
                <a:ea typeface="ＭＳ Ｐゴシック" panose="020B0600070205080204" pitchFamily="34" charset="-128"/>
              </a:rPr>
              <a:t> </a:t>
            </a:r>
            <a:br>
              <a:rPr lang="en-US" altLang="en-US" sz="4800" dirty="0">
                <a:latin typeface="Crimson Roman"/>
                <a:ea typeface="ＭＳ Ｐゴシック" panose="020B0600070205080204" pitchFamily="34" charset="-128"/>
              </a:rPr>
            </a:br>
            <a:r>
              <a:rPr lang="en-US" altLang="en-US" sz="4800" dirty="0" smtClean="0">
                <a:latin typeface="Crimson Roman"/>
                <a:ea typeface="ＭＳ Ｐゴシック" panose="020B0600070205080204" pitchFamily="34" charset="-128"/>
              </a:rPr>
              <a:t>POGIL</a:t>
            </a:r>
            <a:r>
              <a:rPr lang="en-US" altLang="en-US" sz="4800" dirty="0">
                <a:latin typeface="Crimson Roman"/>
                <a:ea typeface="ＭＳ Ｐゴシック" panose="020B0600070205080204" pitchFamily="34" charset="-128"/>
              </a:rPr>
              <a:t/>
            </a:r>
            <a:br>
              <a:rPr lang="en-US" altLang="en-US" sz="4800" dirty="0">
                <a:latin typeface="Crimson Roman"/>
                <a:ea typeface="ＭＳ Ｐゴシック" panose="020B0600070205080204" pitchFamily="34" charset="-128"/>
              </a:rPr>
            </a:br>
            <a:r>
              <a:rPr lang="en-US" altLang="en-US" sz="2700" dirty="0" smtClean="0">
                <a:latin typeface="Crimson Roman"/>
                <a:ea typeface="ＭＳ Ｐゴシック" panose="020B0600070205080204" pitchFamily="34" charset="-128"/>
              </a:rPr>
              <a:t>Process Oriented Guided Inquiry Learning</a:t>
            </a:r>
            <a:r>
              <a:rPr lang="en-US" altLang="en-US" sz="4800" dirty="0">
                <a:latin typeface="Crimson Roman"/>
                <a:ea typeface="ＭＳ Ｐゴシック" panose="020B0600070205080204" pitchFamily="34" charset="-128"/>
              </a:rPr>
              <a:t/>
            </a:r>
            <a:br>
              <a:rPr lang="en-US" altLang="en-US" sz="4800" dirty="0">
                <a:latin typeface="Crimson Roman"/>
                <a:ea typeface="ＭＳ Ｐゴシック" panose="020B0600070205080204" pitchFamily="34" charset="-128"/>
              </a:rPr>
            </a:br>
            <a:endParaRPr lang="en-US" altLang="en-US" sz="4800" dirty="0">
              <a:latin typeface="Trajan Pro"/>
              <a:ea typeface="ＭＳ Ｐゴシック" panose="020B0600070205080204" pitchFamily="34" charset="-128"/>
            </a:endParaRPr>
          </a:p>
        </p:txBody>
      </p:sp>
      <p:sp>
        <p:nvSpPr>
          <p:cNvPr id="3" name="Rectangle 2"/>
          <p:cNvSpPr/>
          <p:nvPr/>
        </p:nvSpPr>
        <p:spPr>
          <a:xfrm>
            <a:off x="1524001" y="6043614"/>
            <a:ext cx="2043113" cy="814387"/>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a:p>
        </p:txBody>
      </p:sp>
      <p:sp>
        <p:nvSpPr>
          <p:cNvPr id="13" name="Rectangle 12"/>
          <p:cNvSpPr/>
          <p:nvPr/>
        </p:nvSpPr>
        <p:spPr>
          <a:xfrm>
            <a:off x="1524001" y="5229225"/>
            <a:ext cx="2043113" cy="814388"/>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a:p>
        </p:txBody>
      </p:sp>
      <p:sp>
        <p:nvSpPr>
          <p:cNvPr id="14" name="Rectangle 13"/>
          <p:cNvSpPr/>
          <p:nvPr/>
        </p:nvSpPr>
        <p:spPr>
          <a:xfrm>
            <a:off x="1524001" y="4414839"/>
            <a:ext cx="2043113" cy="814387"/>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a:p>
        </p:txBody>
      </p:sp>
      <p:sp>
        <p:nvSpPr>
          <p:cNvPr id="15" name="Rectangle 14"/>
          <p:cNvSpPr/>
          <p:nvPr/>
        </p:nvSpPr>
        <p:spPr>
          <a:xfrm>
            <a:off x="1524001" y="3600450"/>
            <a:ext cx="2043113" cy="814388"/>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a:p>
        </p:txBody>
      </p:sp>
      <p:sp>
        <p:nvSpPr>
          <p:cNvPr id="16" name="Rectangle 15"/>
          <p:cNvSpPr/>
          <p:nvPr/>
        </p:nvSpPr>
        <p:spPr>
          <a:xfrm>
            <a:off x="1524001" y="2786064"/>
            <a:ext cx="2043113" cy="814387"/>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a:p>
        </p:txBody>
      </p:sp>
      <p:sp>
        <p:nvSpPr>
          <p:cNvPr id="17" name="Rectangle 16"/>
          <p:cNvSpPr/>
          <p:nvPr/>
        </p:nvSpPr>
        <p:spPr>
          <a:xfrm>
            <a:off x="1524001" y="1971675"/>
            <a:ext cx="2043113" cy="814388"/>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a:p>
        </p:txBody>
      </p:sp>
      <p:sp>
        <p:nvSpPr>
          <p:cNvPr id="18" name="Rectangle 17"/>
          <p:cNvSpPr/>
          <p:nvPr/>
        </p:nvSpPr>
        <p:spPr>
          <a:xfrm>
            <a:off x="1524001" y="1155701"/>
            <a:ext cx="2043113" cy="815975"/>
          </a:xfrm>
          <a:prstGeom prst="rect">
            <a:avLst/>
          </a:prstGeom>
          <a:solidFill>
            <a:srgbClr val="C3092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a:p>
        </p:txBody>
      </p:sp>
      <p:sp>
        <p:nvSpPr>
          <p:cNvPr id="19" name="Rectangle 18"/>
          <p:cNvSpPr/>
          <p:nvPr/>
        </p:nvSpPr>
        <p:spPr>
          <a:xfrm>
            <a:off x="1524001" y="0"/>
            <a:ext cx="2043113" cy="660400"/>
          </a:xfrm>
          <a:prstGeom prst="rect">
            <a:avLst/>
          </a:prstGeom>
          <a:solidFill>
            <a:srgbClr val="7B122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a:p>
        </p:txBody>
      </p:sp>
      <p:pic>
        <p:nvPicPr>
          <p:cNvPr id="2059" name="Picture 11" descr="M:\Logos\COT_logos\technology - JPEG\UHTechnology tertiary_BLACK.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58938" y="698500"/>
            <a:ext cx="5999162" cy="34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60" name="TextBox 1"/>
          <p:cNvSpPr txBox="1">
            <a:spLocks noChangeArrowheads="1"/>
          </p:cNvSpPr>
          <p:nvPr/>
        </p:nvSpPr>
        <p:spPr bwMode="auto">
          <a:xfrm>
            <a:off x="6394451" y="2989264"/>
            <a:ext cx="7223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a:r>
              <a:rPr lang="en-US" altLang="en-US" sz="2800"/>
              <a:t>By</a:t>
            </a:r>
          </a:p>
        </p:txBody>
      </p:sp>
      <p:sp>
        <p:nvSpPr>
          <p:cNvPr id="2061" name="TextBox 3"/>
          <p:cNvSpPr txBox="1">
            <a:spLocks noChangeArrowheads="1"/>
          </p:cNvSpPr>
          <p:nvPr/>
        </p:nvSpPr>
        <p:spPr bwMode="auto">
          <a:xfrm>
            <a:off x="5364163" y="3644900"/>
            <a:ext cx="335915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a:r>
              <a:rPr lang="en-US" altLang="en-US" sz="2800" dirty="0">
                <a:latin typeface="Crimson Roman"/>
              </a:rPr>
              <a:t>Dr. Huda Sarraj</a:t>
            </a:r>
            <a:br>
              <a:rPr lang="en-US" altLang="en-US" sz="2800" dirty="0">
                <a:latin typeface="Crimson Roman"/>
              </a:rPr>
            </a:br>
            <a:r>
              <a:rPr lang="en-US" altLang="en-US" sz="2800" dirty="0">
                <a:latin typeface="Crimson Roman"/>
              </a:rPr>
              <a:t/>
            </a:r>
            <a:br>
              <a:rPr lang="en-US" altLang="en-US" sz="2800" dirty="0">
                <a:latin typeface="Crimson Roman"/>
              </a:rPr>
            </a:br>
            <a:endParaRPr lang="en-US" altLang="en-US" sz="2800" dirty="0"/>
          </a:p>
        </p:txBody>
      </p:sp>
    </p:spTree>
    <p:extLst>
      <p:ext uri="{BB962C8B-B14F-4D97-AF65-F5344CB8AC3E}">
        <p14:creationId xmlns:p14="http://schemas.microsoft.com/office/powerpoint/2010/main" val="31975333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POGIL </a:t>
            </a:r>
            <a:endParaRPr lang="en-US" dirty="0"/>
          </a:p>
        </p:txBody>
      </p:sp>
      <p:sp>
        <p:nvSpPr>
          <p:cNvPr id="3" name="Content Placeholder 2"/>
          <p:cNvSpPr>
            <a:spLocks noGrp="1"/>
          </p:cNvSpPr>
          <p:nvPr>
            <p:ph idx="1"/>
          </p:nvPr>
        </p:nvSpPr>
        <p:spPr/>
        <p:txBody>
          <a:bodyPr/>
          <a:lstStyle/>
          <a:p>
            <a:r>
              <a:rPr lang="en-US" dirty="0" smtClean="0"/>
              <a:t>In a POGIL classroom, students work in learning </a:t>
            </a:r>
            <a:r>
              <a:rPr lang="en-US" b="1" dirty="0" smtClean="0"/>
              <a:t>teams</a:t>
            </a:r>
            <a:r>
              <a:rPr lang="en-US" dirty="0" smtClean="0"/>
              <a:t> on guided inquiry exercises. </a:t>
            </a:r>
          </a:p>
          <a:p>
            <a:r>
              <a:rPr lang="en-US" dirty="0" smtClean="0"/>
              <a:t>The </a:t>
            </a:r>
            <a:r>
              <a:rPr lang="en-US" dirty="0" smtClean="0">
                <a:solidFill>
                  <a:srgbClr val="FF0000"/>
                </a:solidFill>
              </a:rPr>
              <a:t>Process-Oriented </a:t>
            </a:r>
            <a:r>
              <a:rPr lang="en-US" dirty="0" smtClean="0"/>
              <a:t>component of </a:t>
            </a:r>
            <a:r>
              <a:rPr lang="en-US" dirty="0" smtClean="0">
                <a:solidFill>
                  <a:srgbClr val="FF0000"/>
                </a:solidFill>
              </a:rPr>
              <a:t>PO</a:t>
            </a:r>
            <a:r>
              <a:rPr lang="en-US" dirty="0" smtClean="0"/>
              <a:t>GIL is designed to have each instructor think about what process skills are important to develop for students (i.e., Explain your answer, compare your answers to your team’s answers, and discuss differences). </a:t>
            </a:r>
          </a:p>
          <a:p>
            <a:r>
              <a:rPr lang="en-US" dirty="0" smtClean="0">
                <a:solidFill>
                  <a:srgbClr val="FF0000"/>
                </a:solidFill>
              </a:rPr>
              <a:t>Guided Inquiry </a:t>
            </a:r>
            <a:r>
              <a:rPr lang="en-US" dirty="0" smtClean="0"/>
              <a:t>component of PO</a:t>
            </a:r>
            <a:r>
              <a:rPr lang="en-US" dirty="0" smtClean="0">
                <a:solidFill>
                  <a:srgbClr val="FF0000"/>
                </a:solidFill>
              </a:rPr>
              <a:t>GI</a:t>
            </a:r>
            <a:r>
              <a:rPr lang="en-US" dirty="0" smtClean="0"/>
              <a:t>L explicitly enhanced the analytical and critical thinking skills of the students.</a:t>
            </a:r>
            <a:endParaRPr lang="en-US" dirty="0"/>
          </a:p>
        </p:txBody>
      </p:sp>
    </p:spTree>
    <p:extLst>
      <p:ext uri="{BB962C8B-B14F-4D97-AF65-F5344CB8AC3E}">
        <p14:creationId xmlns:p14="http://schemas.microsoft.com/office/powerpoint/2010/main" val="6497295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POGIL</a:t>
            </a:r>
            <a:endParaRPr lang="en-US" dirty="0"/>
          </a:p>
        </p:txBody>
      </p:sp>
      <p:sp>
        <p:nvSpPr>
          <p:cNvPr id="3" name="Content Placeholder 2"/>
          <p:cNvSpPr>
            <a:spLocks noGrp="1"/>
          </p:cNvSpPr>
          <p:nvPr>
            <p:ph idx="1"/>
          </p:nvPr>
        </p:nvSpPr>
        <p:spPr/>
        <p:txBody>
          <a:bodyPr/>
          <a:lstStyle/>
          <a:p>
            <a:r>
              <a:rPr lang="en-US" dirty="0" smtClean="0"/>
              <a:t>Is a classroom and/or laboratory pedagogical technique that seeks to simultaneously teach content and develop key process skills such as the ability to think analytically (critically) and work effectively as part of a collaborative team. </a:t>
            </a:r>
            <a:endParaRPr lang="en-US" dirty="0"/>
          </a:p>
        </p:txBody>
      </p:sp>
    </p:spTree>
    <p:extLst>
      <p:ext uri="{BB962C8B-B14F-4D97-AF65-F5344CB8AC3E}">
        <p14:creationId xmlns:p14="http://schemas.microsoft.com/office/powerpoint/2010/main" val="20484228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POGIL</a:t>
            </a:r>
            <a:endParaRPr lang="en-US" dirty="0"/>
          </a:p>
        </p:txBody>
      </p:sp>
      <p:sp>
        <p:nvSpPr>
          <p:cNvPr id="3" name="Content Placeholder 2"/>
          <p:cNvSpPr>
            <a:spLocks noGrp="1"/>
          </p:cNvSpPr>
          <p:nvPr>
            <p:ph idx="1"/>
          </p:nvPr>
        </p:nvSpPr>
        <p:spPr/>
        <p:txBody>
          <a:bodyPr/>
          <a:lstStyle/>
          <a:p>
            <a:r>
              <a:rPr lang="en-US" dirty="0" smtClean="0"/>
              <a:t>Mastery of content</a:t>
            </a:r>
          </a:p>
          <a:p>
            <a:r>
              <a:rPr lang="en-US" dirty="0" smtClean="0"/>
              <a:t>Development of targeted process skills</a:t>
            </a:r>
          </a:p>
          <a:p>
            <a:pPr lvl="1"/>
            <a:r>
              <a:rPr lang="en-US" dirty="0" smtClean="0"/>
              <a:t>Information Processing</a:t>
            </a:r>
          </a:p>
          <a:p>
            <a:pPr lvl="1"/>
            <a:r>
              <a:rPr lang="en-US" dirty="0" smtClean="0"/>
              <a:t>Critical Thinking</a:t>
            </a:r>
          </a:p>
          <a:p>
            <a:pPr lvl="1"/>
            <a:r>
              <a:rPr lang="en-US" dirty="0" smtClean="0"/>
              <a:t>Communication</a:t>
            </a:r>
          </a:p>
          <a:p>
            <a:pPr lvl="1"/>
            <a:r>
              <a:rPr lang="en-US" dirty="0" smtClean="0"/>
              <a:t>Teamwork</a:t>
            </a:r>
          </a:p>
          <a:p>
            <a:pPr lvl="1"/>
            <a:r>
              <a:rPr lang="en-US" dirty="0" smtClean="0"/>
              <a:t>Management</a:t>
            </a:r>
          </a:p>
          <a:p>
            <a:pPr lvl="1"/>
            <a:r>
              <a:rPr lang="en-US" dirty="0" smtClean="0"/>
              <a:t>Assessment  </a:t>
            </a:r>
          </a:p>
          <a:p>
            <a:endParaRPr lang="en-US" dirty="0"/>
          </a:p>
        </p:txBody>
      </p:sp>
    </p:spTree>
    <p:extLst>
      <p:ext uri="{BB962C8B-B14F-4D97-AF65-F5344CB8AC3E}">
        <p14:creationId xmlns:p14="http://schemas.microsoft.com/office/powerpoint/2010/main" val="35432404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POGIL Vs. Traditional Classroom </a:t>
            </a:r>
            <a:endParaRPr lang="en-US" dirty="0"/>
          </a:p>
        </p:txBody>
      </p:sp>
      <p:pic>
        <p:nvPicPr>
          <p:cNvPr id="4" name="Content Placeholder 3"/>
          <p:cNvPicPr>
            <a:picLocks noGrp="1" noChangeAspect="1"/>
          </p:cNvPicPr>
          <p:nvPr>
            <p:ph idx="1"/>
          </p:nvPr>
        </p:nvPicPr>
        <p:blipFill>
          <a:blip r:embed="rId2"/>
          <a:stretch>
            <a:fillRect/>
          </a:stretch>
        </p:blipFill>
        <p:spPr>
          <a:xfrm>
            <a:off x="838200" y="1566680"/>
            <a:ext cx="9144000" cy="6858000"/>
          </a:xfrm>
          <a:prstGeom prst="rect">
            <a:avLst/>
          </a:prstGeom>
        </p:spPr>
      </p:pic>
    </p:spTree>
    <p:extLst>
      <p:ext uri="{BB962C8B-B14F-4D97-AF65-F5344CB8AC3E}">
        <p14:creationId xmlns:p14="http://schemas.microsoft.com/office/powerpoint/2010/main" val="21348830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POGIL Learning Cycle</a:t>
            </a:r>
            <a:endParaRPr lang="en-US" dirty="0"/>
          </a:p>
        </p:txBody>
      </p:sp>
      <p:pic>
        <p:nvPicPr>
          <p:cNvPr id="4" name="Content Placeholder 3"/>
          <p:cNvPicPr>
            <a:picLocks noGrp="1" noChangeAspect="1"/>
          </p:cNvPicPr>
          <p:nvPr>
            <p:ph idx="1"/>
          </p:nvPr>
        </p:nvPicPr>
        <p:blipFill>
          <a:blip r:embed="rId2"/>
          <a:stretch>
            <a:fillRect/>
          </a:stretch>
        </p:blipFill>
        <p:spPr>
          <a:xfrm>
            <a:off x="1951935" y="1714500"/>
            <a:ext cx="6858000" cy="5143500"/>
          </a:xfrm>
          <a:prstGeom prst="rect">
            <a:avLst/>
          </a:prstGeom>
        </p:spPr>
      </p:pic>
    </p:spTree>
    <p:extLst>
      <p:ext uri="{BB962C8B-B14F-4D97-AF65-F5344CB8AC3E}">
        <p14:creationId xmlns:p14="http://schemas.microsoft.com/office/powerpoint/2010/main" val="33927471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POGIL Steps</a:t>
            </a:r>
            <a:endParaRPr lang="en-US" dirty="0"/>
          </a:p>
        </p:txBody>
      </p:sp>
      <p:sp>
        <p:nvSpPr>
          <p:cNvPr id="3" name="Content Placeholder 2"/>
          <p:cNvSpPr>
            <a:spLocks noGrp="1"/>
          </p:cNvSpPr>
          <p:nvPr>
            <p:ph idx="1"/>
          </p:nvPr>
        </p:nvSpPr>
        <p:spPr/>
        <p:txBody>
          <a:bodyPr/>
          <a:lstStyle/>
          <a:p>
            <a:pPr marL="514350" indent="-514350">
              <a:buFont typeface="+mj-lt"/>
              <a:buAutoNum type="arabicParenR"/>
            </a:pPr>
            <a:endParaRPr lang="en-US" dirty="0" smtClean="0"/>
          </a:p>
          <a:p>
            <a:pPr marL="514350" indent="-514350">
              <a:buFont typeface="+mj-lt"/>
              <a:buAutoNum type="arabicParenR"/>
            </a:pPr>
            <a:r>
              <a:rPr lang="en-US" dirty="0" smtClean="0"/>
              <a:t>“Model” can be text, equation, diagram, table, graph, figure, etc.</a:t>
            </a:r>
          </a:p>
          <a:p>
            <a:pPr marL="514350" indent="-514350">
              <a:buFont typeface="+mj-lt"/>
              <a:buAutoNum type="arabicParenR"/>
            </a:pPr>
            <a:endParaRPr lang="en-US" dirty="0" smtClean="0"/>
          </a:p>
          <a:p>
            <a:pPr marL="514350" indent="-514350">
              <a:buFont typeface="+mj-lt"/>
              <a:buAutoNum type="arabicParenR"/>
            </a:pPr>
            <a:r>
              <a:rPr lang="en-US" dirty="0" smtClean="0"/>
              <a:t>One to three content learning objectives.</a:t>
            </a:r>
          </a:p>
          <a:p>
            <a:pPr marL="0" indent="0">
              <a:buNone/>
            </a:pPr>
            <a:endParaRPr lang="en-US" dirty="0" smtClean="0"/>
          </a:p>
          <a:p>
            <a:pPr marL="514350" indent="-514350">
              <a:buFont typeface="+mj-lt"/>
              <a:buAutoNum type="arabicParenR"/>
            </a:pPr>
            <a:r>
              <a:rPr lang="en-US" dirty="0" smtClean="0"/>
              <a:t>One to two process skills targeted for development.</a:t>
            </a:r>
          </a:p>
        </p:txBody>
      </p:sp>
    </p:spTree>
    <p:extLst>
      <p:ext uri="{BB962C8B-B14F-4D97-AF65-F5344CB8AC3E}">
        <p14:creationId xmlns:p14="http://schemas.microsoft.com/office/powerpoint/2010/main" val="1244935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POGIL Steps Cont. </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4) Sequence of questions (could also be actions such as filing in table, manipulating physical objects, etc.) that learning guide students to desired concepts or process skill development. </a:t>
            </a:r>
          </a:p>
          <a:p>
            <a:pPr marL="0" indent="0">
              <a:buNone/>
            </a:pPr>
            <a:endParaRPr lang="en-US" dirty="0" smtClean="0"/>
          </a:p>
          <a:p>
            <a:pPr marL="0" indent="0">
              <a:buNone/>
            </a:pPr>
            <a:r>
              <a:rPr lang="en-US" dirty="0" smtClean="0"/>
              <a:t>5) At least one application question within the activity for each concept into a new situation. </a:t>
            </a:r>
          </a:p>
          <a:p>
            <a:endParaRPr lang="en-US" dirty="0"/>
          </a:p>
        </p:txBody>
      </p:sp>
    </p:spTree>
    <p:extLst>
      <p:ext uri="{BB962C8B-B14F-4D97-AF65-F5344CB8AC3E}">
        <p14:creationId xmlns:p14="http://schemas.microsoft.com/office/powerpoint/2010/main" val="36621382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POGIL Learning </a:t>
            </a:r>
            <a:r>
              <a:rPr lang="en-US" smtClean="0"/>
              <a:t>Cycle Applied </a:t>
            </a:r>
            <a:endParaRPr lang="en-US"/>
          </a:p>
        </p:txBody>
      </p:sp>
      <p:sp>
        <p:nvSpPr>
          <p:cNvPr id="3" name="Content Placeholder 2"/>
          <p:cNvSpPr>
            <a:spLocks noGrp="1"/>
          </p:cNvSpPr>
          <p:nvPr>
            <p:ph idx="1"/>
          </p:nvPr>
        </p:nvSpPr>
        <p:spPr/>
        <p:txBody>
          <a:bodyPr/>
          <a:lstStyle/>
          <a:p>
            <a:pPr algn="ctr"/>
            <a:r>
              <a:rPr lang="en-US" dirty="0" smtClean="0"/>
              <a:t>Present model containing the main concept that is to be further developed or better understood </a:t>
            </a:r>
          </a:p>
          <a:p>
            <a:pPr marL="0" indent="0" algn="ctr">
              <a:buNone/>
            </a:pPr>
            <a:endParaRPr lang="en-US" dirty="0" smtClean="0"/>
          </a:p>
          <a:p>
            <a:r>
              <a:rPr lang="en-US" b="1" dirty="0" smtClean="0"/>
              <a:t>Exploration</a:t>
            </a:r>
            <a:r>
              <a:rPr lang="en-US" dirty="0" smtClean="0"/>
              <a:t>: A series of questions leads the student to explore the important components of the model </a:t>
            </a:r>
          </a:p>
          <a:p>
            <a:r>
              <a:rPr lang="en-US" b="1" dirty="0" smtClean="0"/>
              <a:t>Concept Invention</a:t>
            </a:r>
            <a:r>
              <a:rPr lang="en-US" dirty="0" smtClean="0"/>
              <a:t>: Deepen or refine students’ understanding through guiding questions that promote critical thinking skills. </a:t>
            </a:r>
          </a:p>
          <a:p>
            <a:r>
              <a:rPr lang="en-US" b="1" dirty="0" smtClean="0"/>
              <a:t>Application</a:t>
            </a:r>
            <a:r>
              <a:rPr lang="en-US" dirty="0" smtClean="0"/>
              <a:t>: The activity ends with at least one question in which the central concept is applied to a new situation. </a:t>
            </a:r>
            <a:endParaRPr lang="en-US" dirty="0"/>
          </a:p>
        </p:txBody>
      </p:sp>
    </p:spTree>
    <p:extLst>
      <p:ext uri="{BB962C8B-B14F-4D97-AF65-F5344CB8AC3E}">
        <p14:creationId xmlns:p14="http://schemas.microsoft.com/office/powerpoint/2010/main" val="569104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198</TotalTime>
  <Words>318</Words>
  <Application>Microsoft Office PowerPoint</Application>
  <PresentationFormat>Widescreen</PresentationFormat>
  <Paragraphs>38</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ＭＳ Ｐゴシック</vt:lpstr>
      <vt:lpstr>Arial</vt:lpstr>
      <vt:lpstr>Calibri</vt:lpstr>
      <vt:lpstr>Calibri Light</vt:lpstr>
      <vt:lpstr>Crimson Roman</vt:lpstr>
      <vt:lpstr>Trajan Pro</vt:lpstr>
      <vt:lpstr>Office Theme</vt:lpstr>
      <vt:lpstr>        POGIL Process Oriented Guided Inquiry Learning </vt:lpstr>
      <vt:lpstr>What is POGIL </vt:lpstr>
      <vt:lpstr>What is POGIL</vt:lpstr>
      <vt:lpstr>Purpose of POGIL</vt:lpstr>
      <vt:lpstr>POGIL Vs. Traditional Classroom </vt:lpstr>
      <vt:lpstr>POGIL Learning Cycle</vt:lpstr>
      <vt:lpstr>POGIL Steps</vt:lpstr>
      <vt:lpstr>POGIL Steps Cont. </vt:lpstr>
      <vt:lpstr>POGIL Learning Cycle Applied </vt:lpstr>
    </vt:vector>
  </TitlesOfParts>
  <Company>College of Technology-University of Houston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Sarraj, Huda</dc:creator>
  <cp:lastModifiedBy>Sarraj, Huda</cp:lastModifiedBy>
  <cp:revision>8</cp:revision>
  <dcterms:created xsi:type="dcterms:W3CDTF">2019-02-14T18:45:21Z</dcterms:created>
  <dcterms:modified xsi:type="dcterms:W3CDTF">2019-02-14T22:04:19Z</dcterms:modified>
</cp:coreProperties>
</file>